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70" r:id="rId9"/>
    <p:sldId id="268" r:id="rId10"/>
    <p:sldId id="269" r:id="rId11"/>
  </p:sldIdLst>
  <p:sldSz cx="13004800" cy="9753600"/>
  <p:notesSz cx="6858000" cy="9144000"/>
  <p:embeddedFontLst>
    <p:embeddedFont>
      <p:font typeface="Helvetica" panose="020B0604020202020204" pitchFamily="34" charset="0"/>
      <p:regular r:id="rId13"/>
      <p:bold r:id="rId14"/>
      <p:italic r:id="rId15"/>
      <p:boldItalic r:id="rId16"/>
    </p:embeddedFont>
    <p:embeddedFont>
      <p:font typeface="Helvetica Neue" panose="020B0604020202020204" charset="0"/>
      <p:regular r:id="rId17"/>
      <p:bold r:id="rId18"/>
      <p:italic r:id="rId19"/>
      <p:boldItalic r:id="rId20"/>
    </p:embeddedFont>
    <p:embeddedFont>
      <p:font typeface="Nunito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34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73961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38399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57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746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22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38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91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055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125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159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357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9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740833" marR="0" lvl="1" indent="-18203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185333" marR="0" lvl="2" indent="-18203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629833" marR="0" lvl="3" indent="-18203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74333" marR="0" lvl="4" indent="-18203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270000" y="4267200"/>
            <a:ext cx="10464800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pic" idx="2"/>
          </p:nvPr>
        </p:nvSpPr>
        <p:spPr>
          <a:xfrm>
            <a:off x="0" y="0"/>
            <a:ext cx="13004799" cy="9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443318" y="1411934"/>
            <a:ext cx="12118199" cy="3892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8200"/>
            </a:lvl1pPr>
            <a:lvl2pPr lvl="1" algn="ctr" rtl="0">
              <a:spcBef>
                <a:spcPts val="0"/>
              </a:spcBef>
              <a:buSzPct val="100000"/>
              <a:defRPr sz="8200"/>
            </a:lvl2pPr>
            <a:lvl3pPr lvl="2" algn="ctr" rtl="0">
              <a:spcBef>
                <a:spcPts val="0"/>
              </a:spcBef>
              <a:buSzPct val="100000"/>
              <a:defRPr sz="8200"/>
            </a:lvl3pPr>
            <a:lvl4pPr lvl="3" algn="ctr" rtl="0">
              <a:spcBef>
                <a:spcPts val="0"/>
              </a:spcBef>
              <a:buSzPct val="100000"/>
              <a:defRPr sz="8200"/>
            </a:lvl4pPr>
            <a:lvl5pPr lvl="4" algn="ctr" rtl="0">
              <a:spcBef>
                <a:spcPts val="0"/>
              </a:spcBef>
              <a:buSzPct val="100000"/>
              <a:defRPr sz="8200"/>
            </a:lvl5pPr>
            <a:lvl6pPr lvl="5" algn="ctr" rtl="0">
              <a:spcBef>
                <a:spcPts val="0"/>
              </a:spcBef>
              <a:buSzPct val="100000"/>
              <a:defRPr sz="8200"/>
            </a:lvl6pPr>
            <a:lvl7pPr lvl="6" algn="ctr" rtl="0">
              <a:spcBef>
                <a:spcPts val="0"/>
              </a:spcBef>
              <a:buSzPct val="100000"/>
              <a:defRPr sz="8200"/>
            </a:lvl7pPr>
            <a:lvl8pPr lvl="7" algn="ctr" rtl="0">
              <a:spcBef>
                <a:spcPts val="0"/>
              </a:spcBef>
              <a:buSzPct val="100000"/>
              <a:defRPr sz="8200"/>
            </a:lvl8pPr>
            <a:lvl9pPr lvl="8" algn="ctr" rtl="0">
              <a:spcBef>
                <a:spcPts val="0"/>
              </a:spcBef>
              <a:buSzPct val="100000"/>
              <a:defRPr sz="82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443306" y="5374340"/>
            <a:ext cx="12118199" cy="1503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4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2049717" y="8842840"/>
            <a:ext cx="780300" cy="746400"/>
          </a:xfrm>
          <a:prstGeom prst="rect">
            <a:avLst/>
          </a:prstGeom>
        </p:spPr>
        <p:txBody>
          <a:bodyPr lIns="50800" tIns="50800" rIns="50800" bIns="508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pic" idx="2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Cen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Vertical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6718300" y="635000"/>
            <a:ext cx="5333999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3999" cy="398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6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52500" y="4762500"/>
            <a:ext cx="5333999" cy="410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Top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Bulle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6718300" y="26035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53339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342900" marR="0" lvl="0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marR="0" lvl="1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28700" marR="0" lvl="2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14500" marR="0" lvl="4" indent="-209550" algn="l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2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799" cy="721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- 3 Up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6718300" y="5092700"/>
            <a:ext cx="5333999" cy="37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724517" y="889000"/>
            <a:ext cx="5334002" cy="37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pic" idx="4"/>
          </p:nvPr>
        </p:nvSpPr>
        <p:spPr>
          <a:xfrm>
            <a:off x="952500" y="889000"/>
            <a:ext cx="5333999" cy="79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799" cy="215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799" cy="6286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444500" marR="0" lvl="0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889000" marR="0" lvl="1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33500" marR="0" lvl="2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778000" marR="0" lvl="3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22500" marR="0" lvl="4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667000" marR="0" lvl="5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111500" marR="0" lvl="6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556000" marR="0" lvl="7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000500" marR="0" lvl="8" indent="-27305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ct val="75000"/>
              <a:buFont typeface="Helvetica Neue"/>
              <a:buChar char="•"/>
              <a:defRPr sz="36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8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17" y="1286157"/>
            <a:ext cx="6360524" cy="542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224"/>
          <p:cNvSpPr txBox="1"/>
          <p:nvPr/>
        </p:nvSpPr>
        <p:spPr>
          <a:xfrm>
            <a:off x="1115529" y="7546411"/>
            <a:ext cx="10848900" cy="10755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800"/>
              </a:spcBef>
              <a:buNone/>
            </a:pPr>
            <a:r>
              <a:rPr lang="en-US" sz="2400" b="1" dirty="0">
                <a:solidFill>
                  <a:schemeClr val="tx1"/>
                </a:solidFill>
              </a:rPr>
              <a:t>Principles of Human Computer Interaction .  ITIS 6400-8400 . Fall 2016</a:t>
            </a:r>
          </a:p>
        </p:txBody>
      </p:sp>
      <p:sp>
        <p:nvSpPr>
          <p:cNvPr id="5" name="Shape 223"/>
          <p:cNvSpPr txBox="1"/>
          <p:nvPr/>
        </p:nvSpPr>
        <p:spPr>
          <a:xfrm>
            <a:off x="559974" y="8081011"/>
            <a:ext cx="12003300" cy="5409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>
            <a:noAutofit/>
          </a:bodyPr>
          <a:lstStyle/>
          <a:p>
            <a:pPr lvl="0" algn="ctr">
              <a:lnSpc>
                <a:spcPct val="90000"/>
              </a:lnSpc>
              <a:spcBef>
                <a:spcPts val="800"/>
              </a:spcBef>
            </a:pPr>
            <a:r>
              <a:rPr lang="en-US" sz="2000" dirty="0">
                <a:solidFill>
                  <a:srgbClr val="595959"/>
                </a:solidFill>
              </a:rPr>
              <a:t>By: </a:t>
            </a:r>
            <a:r>
              <a:rPr lang="en-US" sz="2000" b="1" dirty="0">
                <a:solidFill>
                  <a:schemeClr val="tx1"/>
                </a:solidFill>
              </a:rPr>
              <a:t>Rahul Rachapalli, Alex Nelson, Lina Taheri, Maryam Tavakoli Hosseinabadi, and Rob Frye</a:t>
            </a:r>
          </a:p>
        </p:txBody>
      </p:sp>
      <p:cxnSp>
        <p:nvCxnSpPr>
          <p:cNvPr id="6" name="Shape 225"/>
          <p:cNvCxnSpPr/>
          <p:nvPr/>
        </p:nvCxnSpPr>
        <p:spPr>
          <a:xfrm>
            <a:off x="1018799" y="8087411"/>
            <a:ext cx="11056200" cy="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997850" y="618384"/>
            <a:ext cx="11056200" cy="901800"/>
          </a:xfrm>
          <a:prstGeom prst="roundRect">
            <a:avLst>
              <a:gd name="adj" fmla="val 16667"/>
            </a:avLst>
          </a:prstGeom>
          <a:solidFill>
            <a:srgbClr val="D0D1D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979250" y="785340"/>
            <a:ext cx="11056200" cy="72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solidFill>
                <a:srgbClr val="9E9E9E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Questions?</a:t>
            </a:r>
          </a:p>
        </p:txBody>
      </p:sp>
      <p:pic>
        <p:nvPicPr>
          <p:cNvPr id="1028" name="Picture 4" descr="Image result for question mark png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02" y="2107157"/>
            <a:ext cx="6288066" cy="628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1290180" y="6705031"/>
            <a:ext cx="10763869" cy="310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A lot of us take personal safety for granted. But the reality is that bad things can happen, so it's important to always be prepared.</a:t>
            </a:r>
          </a:p>
          <a:p>
            <a:pPr lvl="0" rtl="0">
              <a:lnSpc>
                <a:spcPct val="90000"/>
              </a:lnSpc>
              <a:spcBef>
                <a:spcPts val="180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8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With </a:t>
            </a:r>
            <a:r>
              <a:rPr lang="en-US" sz="2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Help Source</a:t>
            </a:r>
            <a:r>
              <a:rPr lang="en-US" sz="28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, an app on your smartphone, you can now feel comforted knowing that you'll never be alone.</a:t>
            </a:r>
          </a:p>
        </p:txBody>
      </p:sp>
      <p:sp>
        <p:nvSpPr>
          <p:cNvPr id="69" name="Shape 69"/>
          <p:cNvSpPr/>
          <p:nvPr/>
        </p:nvSpPr>
        <p:spPr>
          <a:xfrm>
            <a:off x="997850" y="917965"/>
            <a:ext cx="11056200" cy="901800"/>
          </a:xfrm>
          <a:prstGeom prst="roundRect">
            <a:avLst>
              <a:gd name="adj" fmla="val 16667"/>
            </a:avLst>
          </a:prstGeom>
          <a:solidFill>
            <a:srgbClr val="D0D1D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 txBox="1"/>
          <p:nvPr/>
        </p:nvSpPr>
        <p:spPr>
          <a:xfrm>
            <a:off x="979250" y="1084922"/>
            <a:ext cx="11056200" cy="72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solidFill>
                <a:srgbClr val="9E9E9E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INTRODUCTION</a:t>
            </a:r>
          </a:p>
        </p:txBody>
      </p:sp>
      <p:pic>
        <p:nvPicPr>
          <p:cNvPr id="6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825" y="2449601"/>
            <a:ext cx="3634549" cy="3625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92"/>
          <p:cNvPicPr preferRelativeResize="0"/>
          <p:nvPr/>
        </p:nvPicPr>
        <p:blipFill rotWithShape="1">
          <a:blip r:embed="rId4">
            <a:alphaModFix/>
          </a:blip>
          <a:srcRect t="14871" r="42967"/>
          <a:stretch/>
        </p:blipFill>
        <p:spPr>
          <a:xfrm>
            <a:off x="1015667" y="2444647"/>
            <a:ext cx="3674760" cy="3628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1849" y="2698714"/>
            <a:ext cx="1759549" cy="3120249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" name="Shape 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2474" y="2065926"/>
            <a:ext cx="4478324" cy="44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95"/>
          <p:cNvSpPr/>
          <p:nvPr/>
        </p:nvSpPr>
        <p:spPr>
          <a:xfrm>
            <a:off x="5730425" y="4173601"/>
            <a:ext cx="1622400" cy="387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96"/>
          <p:cNvSpPr txBox="1"/>
          <p:nvPr/>
        </p:nvSpPr>
        <p:spPr>
          <a:xfrm>
            <a:off x="5661875" y="4173601"/>
            <a:ext cx="1759500" cy="38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Please help! I don’t feel safe. Here’s my location.</a:t>
            </a:r>
            <a:r>
              <a:rPr lang="en-US" sz="9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Hurry!</a:t>
            </a:r>
          </a:p>
        </p:txBody>
      </p:sp>
      <p:sp>
        <p:nvSpPr>
          <p:cNvPr id="13" name="Shape 97"/>
          <p:cNvSpPr txBox="1"/>
          <p:nvPr/>
        </p:nvSpPr>
        <p:spPr>
          <a:xfrm>
            <a:off x="5814275" y="3161576"/>
            <a:ext cx="473100" cy="1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900">
                <a:latin typeface="Nunito"/>
                <a:ea typeface="Nunito"/>
                <a:cs typeface="Nunito"/>
                <a:sym typeface="Nunito"/>
              </a:rPr>
              <a:t>Jim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997850" y="694018"/>
            <a:ext cx="11056200" cy="901800"/>
          </a:xfrm>
          <a:prstGeom prst="roundRect">
            <a:avLst>
              <a:gd name="adj" fmla="val 16667"/>
            </a:avLst>
          </a:prstGeom>
          <a:solidFill>
            <a:srgbClr val="D0D1D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979250" y="860975"/>
            <a:ext cx="11056200" cy="72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solidFill>
                <a:srgbClr val="9E9E9E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GET HELP</a:t>
            </a:r>
            <a:r>
              <a:rPr lang="en-US" sz="48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4800" b="1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//</a:t>
            </a:r>
            <a:r>
              <a:rPr lang="en-US" sz="48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4800" b="1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Design Goal 1 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006" y="2911559"/>
            <a:ext cx="2484158" cy="4339799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83677" y="2002235"/>
            <a:ext cx="6329525" cy="6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0162" y="2847062"/>
            <a:ext cx="2540574" cy="44648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185" y="2002247"/>
            <a:ext cx="6329525" cy="6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6497" y="2896614"/>
            <a:ext cx="2486893" cy="441007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5200" y="2002248"/>
            <a:ext cx="6329525" cy="632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/>
          <p:nvPr/>
        </p:nvSpPr>
        <p:spPr>
          <a:xfrm>
            <a:off x="9543420" y="4981175"/>
            <a:ext cx="2293200" cy="546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9522733" y="4981175"/>
            <a:ext cx="2487000" cy="54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Please help! I don’t feel safe. Here’s my location.</a:t>
            </a:r>
            <a:r>
              <a:rPr lang="en-US" sz="9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Hurry!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9661931" y="3550808"/>
            <a:ext cx="668400" cy="20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900">
                <a:latin typeface="Nunito"/>
                <a:ea typeface="Nunito"/>
                <a:cs typeface="Nunito"/>
                <a:sym typeface="Nunito"/>
              </a:rPr>
              <a:t>Jim</a:t>
            </a:r>
          </a:p>
        </p:txBody>
      </p:sp>
      <p:cxnSp>
        <p:nvCxnSpPr>
          <p:cNvPr id="113" name="Shape 113"/>
          <p:cNvCxnSpPr/>
          <p:nvPr/>
        </p:nvCxnSpPr>
        <p:spPr>
          <a:xfrm>
            <a:off x="3949800" y="5126675"/>
            <a:ext cx="9513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8147975" y="5126675"/>
            <a:ext cx="9513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5" name="Shape 115"/>
          <p:cNvSpPr txBox="1"/>
          <p:nvPr/>
        </p:nvSpPr>
        <p:spPr>
          <a:xfrm>
            <a:off x="688338" y="8030550"/>
            <a:ext cx="33855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Tap “PANIC” Button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4668050" y="8030550"/>
            <a:ext cx="37248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Tap check to send alert 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8827550" y="8030550"/>
            <a:ext cx="37248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Sending alert to contact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875" y="2911550"/>
            <a:ext cx="2463525" cy="43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997850" y="603268"/>
            <a:ext cx="11056200" cy="901800"/>
          </a:xfrm>
          <a:prstGeom prst="roundRect">
            <a:avLst>
              <a:gd name="adj" fmla="val 16667"/>
            </a:avLst>
          </a:prstGeom>
          <a:solidFill>
            <a:srgbClr val="D0D1D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979250" y="770225"/>
            <a:ext cx="11056200" cy="72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solidFill>
                <a:srgbClr val="9E9E9E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GIVE HELP </a:t>
            </a:r>
            <a:r>
              <a:rPr lang="en-US" sz="4800" b="1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// Design Goal 2</a:t>
            </a:r>
          </a:p>
        </p:txBody>
      </p:sp>
      <p:cxnSp>
        <p:nvCxnSpPr>
          <p:cNvPr id="125" name="Shape 125"/>
          <p:cNvCxnSpPr/>
          <p:nvPr/>
        </p:nvCxnSpPr>
        <p:spPr>
          <a:xfrm>
            <a:off x="3949800" y="5126675"/>
            <a:ext cx="9513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26" name="Shape 126"/>
          <p:cNvCxnSpPr/>
          <p:nvPr/>
        </p:nvCxnSpPr>
        <p:spPr>
          <a:xfrm>
            <a:off x="8147975" y="5126675"/>
            <a:ext cx="9513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27" name="Shape 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9025" y="2911550"/>
            <a:ext cx="2484175" cy="4373986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6825" y="2847075"/>
            <a:ext cx="2540549" cy="4410049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83677" y="2002235"/>
            <a:ext cx="6329525" cy="6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1197" y="2002235"/>
            <a:ext cx="6329525" cy="632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5200" y="2002248"/>
            <a:ext cx="6329525" cy="632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x="688338" y="8182950"/>
            <a:ext cx="33855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Click “YES” to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accept the mission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4947962" y="8182950"/>
            <a:ext cx="31560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Send Message that you are on your way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8827550" y="8182950"/>
            <a:ext cx="37248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View directions to locate user in need of help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262" y="2896625"/>
            <a:ext cx="2571801" cy="441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100" y="2909850"/>
            <a:ext cx="2484174" cy="4343193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141" name="Shape 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47900" y="2953000"/>
            <a:ext cx="2484150" cy="425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0037" y="2002248"/>
            <a:ext cx="6329525" cy="63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1197" y="2002235"/>
            <a:ext cx="6329525" cy="63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/>
          <p:nvPr/>
        </p:nvSpPr>
        <p:spPr>
          <a:xfrm>
            <a:off x="997850" y="603268"/>
            <a:ext cx="11056200" cy="901800"/>
          </a:xfrm>
          <a:prstGeom prst="roundRect">
            <a:avLst>
              <a:gd name="adj" fmla="val 16667"/>
            </a:avLst>
          </a:prstGeom>
          <a:solidFill>
            <a:srgbClr val="D0D1D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 txBox="1"/>
          <p:nvPr/>
        </p:nvSpPr>
        <p:spPr>
          <a:xfrm>
            <a:off x="979250" y="770225"/>
            <a:ext cx="11056200" cy="72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solidFill>
                <a:srgbClr val="9E9E9E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GET INFO </a:t>
            </a:r>
            <a:r>
              <a:rPr lang="en-US" sz="4800" b="1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// Design Goal 3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5200" y="2002236"/>
            <a:ext cx="6329525" cy="6329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Shape 147"/>
          <p:cNvCxnSpPr/>
          <p:nvPr/>
        </p:nvCxnSpPr>
        <p:spPr>
          <a:xfrm>
            <a:off x="3949800" y="4974275"/>
            <a:ext cx="9513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triangle" w="lg" len="lg"/>
            <a:tailEnd type="none" w="lg" len="lg"/>
          </a:ln>
        </p:spPr>
      </p:cxnSp>
      <p:cxnSp>
        <p:nvCxnSpPr>
          <p:cNvPr id="148" name="Shape 148"/>
          <p:cNvCxnSpPr/>
          <p:nvPr/>
        </p:nvCxnSpPr>
        <p:spPr>
          <a:xfrm>
            <a:off x="8166200" y="4974275"/>
            <a:ext cx="951300" cy="0"/>
          </a:xfrm>
          <a:prstGeom prst="straightConnector1">
            <a:avLst/>
          </a:prstGeom>
          <a:noFill/>
          <a:ln w="38100" cap="flat" cmpd="sng">
            <a:solidFill>
              <a:srgbClr val="999999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9" name="Shape 149"/>
          <p:cNvSpPr txBox="1"/>
          <p:nvPr/>
        </p:nvSpPr>
        <p:spPr>
          <a:xfrm>
            <a:off x="688338" y="8030550"/>
            <a:ext cx="33855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“Safety Points”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668050" y="8030550"/>
            <a:ext cx="37248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Information Resources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8827550" y="8030550"/>
            <a:ext cx="37248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0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“My trusted circle”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8851537" y="6769450"/>
            <a:ext cx="3166500" cy="2167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8851550" y="4409125"/>
            <a:ext cx="3166500" cy="2167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851537" y="2048800"/>
            <a:ext cx="3166500" cy="2167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997850" y="603268"/>
            <a:ext cx="11056200" cy="901800"/>
          </a:xfrm>
          <a:prstGeom prst="roundRect">
            <a:avLst>
              <a:gd name="adj" fmla="val 16667"/>
            </a:avLst>
          </a:prstGeom>
          <a:solidFill>
            <a:srgbClr val="D0D1D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 txBox="1"/>
          <p:nvPr/>
        </p:nvSpPr>
        <p:spPr>
          <a:xfrm>
            <a:off x="979250" y="770225"/>
            <a:ext cx="11056200" cy="72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solidFill>
                <a:srgbClr val="9E9E9E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SKINPUT</a:t>
            </a:r>
            <a:r>
              <a:rPr lang="en-US" sz="4800" b="1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4800" b="1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// Gestures + Features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979250" y="5234400"/>
            <a:ext cx="7134900" cy="369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Helvetica"/>
              <a:buAutoNum type="arabicPeriod"/>
            </a:pPr>
            <a:r>
              <a:rPr lang="en-US" sz="30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rPr>
              <a:t>Act without alerting the criminal</a:t>
            </a:r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Helvetica"/>
              <a:buAutoNum type="arabicPeriod"/>
            </a:pPr>
            <a:r>
              <a:rPr lang="en-US" sz="30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rPr>
              <a:t>Fast with few motions needed</a:t>
            </a:r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Helvetica"/>
              <a:buAutoNum type="arabicPeriod"/>
            </a:pPr>
            <a:r>
              <a:rPr lang="en-US" sz="30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rPr>
              <a:t>Safe for the situation</a:t>
            </a:r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Helvetica"/>
              <a:buAutoNum type="arabicPeriod"/>
            </a:pPr>
            <a:r>
              <a:rPr lang="en-US" sz="30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rPr>
              <a:t>Requires little focus</a:t>
            </a:r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Helvetica"/>
              <a:buAutoNum type="arabicPeriod"/>
            </a:pPr>
            <a:r>
              <a:rPr lang="en-US" sz="30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rPr>
              <a:t>Minimal physical effort required</a:t>
            </a:r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Helvetica"/>
              <a:buAutoNum type="arabicPeriod"/>
            </a:pPr>
            <a:r>
              <a:rPr lang="en-US" sz="30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rPr>
              <a:t>Natural and discrete motions</a:t>
            </a:r>
          </a:p>
          <a:p>
            <a:pPr marL="914400" lvl="0" indent="-419100" algn="just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Helvetica"/>
              <a:buAutoNum type="arabicPeriod"/>
            </a:pPr>
            <a:r>
              <a:rPr lang="en-US" sz="3000">
                <a:solidFill>
                  <a:srgbClr val="666666"/>
                </a:solidFill>
                <a:latin typeface="Helvetica"/>
                <a:ea typeface="Helvetica"/>
                <a:cs typeface="Helvetica"/>
                <a:sym typeface="Helvetica"/>
              </a:rPr>
              <a:t>Encouraging to use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3">
            <a:alphaModFix/>
          </a:blip>
          <a:srcRect l="14545" t="22119" r="15758" b="24243"/>
          <a:stretch/>
        </p:blipFill>
        <p:spPr>
          <a:xfrm>
            <a:off x="9003387" y="2077300"/>
            <a:ext cx="2486025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l="2919" t="36503" r="5261" b="6451"/>
          <a:stretch/>
        </p:blipFill>
        <p:spPr>
          <a:xfrm>
            <a:off x="8967950" y="4583387"/>
            <a:ext cx="293370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 rotWithShape="1">
          <a:blip r:embed="rId5">
            <a:alphaModFix/>
          </a:blip>
          <a:srcRect l="5349" t="37255" r="6233" b="6772"/>
          <a:stretch/>
        </p:blipFill>
        <p:spPr>
          <a:xfrm>
            <a:off x="9010787" y="6994225"/>
            <a:ext cx="2848024" cy="18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 rotWithShape="1">
          <a:blip r:embed="rId6">
            <a:alphaModFix/>
          </a:blip>
          <a:srcRect l="20619" t="10177" r="59744" b="48130"/>
          <a:stretch/>
        </p:blipFill>
        <p:spPr>
          <a:xfrm>
            <a:off x="1017301" y="2081574"/>
            <a:ext cx="1021050" cy="216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6">
            <a:alphaModFix/>
          </a:blip>
          <a:srcRect l="20620" t="52336" r="12605" b="5970"/>
          <a:stretch/>
        </p:blipFill>
        <p:spPr>
          <a:xfrm>
            <a:off x="4522521" y="2107695"/>
            <a:ext cx="3472048" cy="2167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979250" y="4747800"/>
            <a:ext cx="7537200" cy="41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b="1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Skinput Features :</a:t>
            </a:r>
            <a:r>
              <a:rPr lang="en-US" sz="3600" b="1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</p:txBody>
      </p:sp>
      <p:cxnSp>
        <p:nvCxnSpPr>
          <p:cNvPr id="168" name="Shape 168"/>
          <p:cNvCxnSpPr/>
          <p:nvPr/>
        </p:nvCxnSpPr>
        <p:spPr>
          <a:xfrm>
            <a:off x="979250" y="5257800"/>
            <a:ext cx="4244100" cy="0"/>
          </a:xfrm>
          <a:prstGeom prst="straightConnector1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lg" len="lg"/>
            <a:tailEnd type="none" w="lg" len="lg"/>
          </a:ln>
        </p:spPr>
      </p:cxnSp>
      <p:pic>
        <p:nvPicPr>
          <p:cNvPr id="15" name="Shape 162"/>
          <p:cNvPicPr preferRelativeResize="0"/>
          <p:nvPr/>
        </p:nvPicPr>
        <p:blipFill rotWithShape="1">
          <a:blip r:embed="rId3">
            <a:alphaModFix/>
          </a:blip>
          <a:srcRect l="14545" t="22119" r="58586" b="24243"/>
          <a:stretch/>
        </p:blipFill>
        <p:spPr>
          <a:xfrm>
            <a:off x="2668126" y="1983020"/>
            <a:ext cx="1144770" cy="2286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31" y="3424474"/>
            <a:ext cx="3035488" cy="3050368"/>
          </a:xfrm>
          <a:prstGeom prst="rect">
            <a:avLst/>
          </a:prstGeom>
        </p:spPr>
      </p:pic>
      <p:pic>
        <p:nvPicPr>
          <p:cNvPr id="15" name="Shape 187"/>
          <p:cNvPicPr preferRelativeResize="0"/>
          <p:nvPr/>
        </p:nvPicPr>
        <p:blipFill rotWithShape="1">
          <a:blip r:embed="rId4">
            <a:alphaModFix/>
          </a:blip>
          <a:srcRect l="57725" t="12790" b="47024"/>
          <a:stretch/>
        </p:blipFill>
        <p:spPr>
          <a:xfrm>
            <a:off x="6706402" y="4737671"/>
            <a:ext cx="3284154" cy="158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165" y="3660978"/>
            <a:ext cx="2995725" cy="2664467"/>
          </a:xfrm>
          <a:prstGeom prst="rect">
            <a:avLst/>
          </a:prstGeom>
        </p:spPr>
      </p:pic>
      <p:sp>
        <p:nvSpPr>
          <p:cNvPr id="174" name="Shape 174"/>
          <p:cNvSpPr/>
          <p:nvPr/>
        </p:nvSpPr>
        <p:spPr>
          <a:xfrm>
            <a:off x="997850" y="603268"/>
            <a:ext cx="11056200" cy="901800"/>
          </a:xfrm>
          <a:prstGeom prst="roundRect">
            <a:avLst>
              <a:gd name="adj" fmla="val 16667"/>
            </a:avLst>
          </a:prstGeom>
          <a:solidFill>
            <a:srgbClr val="D0D1D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979250" y="770225"/>
            <a:ext cx="11056200" cy="72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solidFill>
                <a:srgbClr val="9E9E9E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EVALUATION</a:t>
            </a:r>
            <a:r>
              <a:rPr lang="en-US" sz="4800" b="1" dirty="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4800" b="1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// 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r>
              <a:rPr lang="en-US" sz="4800" b="1" dirty="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490406" y="2518024"/>
            <a:ext cx="5426100" cy="5121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What is your age? 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6">
            <a:alphaModFix/>
          </a:blip>
          <a:srcRect l="60688" t="7979" r="15304" b="46346"/>
          <a:stretch/>
        </p:blipFill>
        <p:spPr>
          <a:xfrm>
            <a:off x="4106785" y="4671928"/>
            <a:ext cx="2081073" cy="17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219054" y="6561951"/>
            <a:ext cx="5968804" cy="19795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Need more diversity in age groups.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65% of participants were 18-29 years old.</a:t>
            </a:r>
          </a:p>
        </p:txBody>
      </p:sp>
      <p:sp>
        <p:nvSpPr>
          <p:cNvPr id="179" name="Shape 179"/>
          <p:cNvSpPr/>
          <p:nvPr/>
        </p:nvSpPr>
        <p:spPr>
          <a:xfrm>
            <a:off x="219054" y="3345102"/>
            <a:ext cx="5968804" cy="3118326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89"/>
          <p:cNvSpPr txBox="1"/>
          <p:nvPr/>
        </p:nvSpPr>
        <p:spPr>
          <a:xfrm>
            <a:off x="6102908" y="2774074"/>
            <a:ext cx="7180500" cy="6504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If you want to get help in an emergency situation, which one do you prefer?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 dirty="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" name="Shape 190"/>
          <p:cNvSpPr txBox="1"/>
          <p:nvPr/>
        </p:nvSpPr>
        <p:spPr>
          <a:xfrm>
            <a:off x="6706402" y="6561951"/>
            <a:ext cx="5973512" cy="2231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40% prefer their traditional way they are used to getting help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 err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Skinput</a:t>
            </a: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 was preferred over the Panic Button on the Mobile App. </a:t>
            </a:r>
          </a:p>
        </p:txBody>
      </p:sp>
      <p:sp>
        <p:nvSpPr>
          <p:cNvPr id="19" name="Shape 179"/>
          <p:cNvSpPr/>
          <p:nvPr/>
        </p:nvSpPr>
        <p:spPr>
          <a:xfrm>
            <a:off x="6711110" y="3345102"/>
            <a:ext cx="5968804" cy="3118326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797" y="2691131"/>
            <a:ext cx="5968805" cy="3539388"/>
          </a:xfrm>
          <a:prstGeom prst="rect">
            <a:avLst/>
          </a:prstGeom>
        </p:spPr>
      </p:pic>
      <p:sp>
        <p:nvSpPr>
          <p:cNvPr id="174" name="Shape 174"/>
          <p:cNvSpPr/>
          <p:nvPr/>
        </p:nvSpPr>
        <p:spPr>
          <a:xfrm>
            <a:off x="997850" y="603268"/>
            <a:ext cx="11056200" cy="901800"/>
          </a:xfrm>
          <a:prstGeom prst="roundRect">
            <a:avLst>
              <a:gd name="adj" fmla="val 16667"/>
            </a:avLst>
          </a:prstGeom>
          <a:solidFill>
            <a:srgbClr val="D0D1D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979250" y="770225"/>
            <a:ext cx="11056200" cy="72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solidFill>
                <a:srgbClr val="9E9E9E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EVALUATION</a:t>
            </a:r>
            <a:r>
              <a:rPr lang="en-US" sz="4800" b="1" dirty="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4800" b="1" dirty="0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// </a:t>
            </a:r>
            <a:r>
              <a:rPr lang="en-US" sz="4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Nunito"/>
                <a:ea typeface="Nunito"/>
                <a:cs typeface="Nunito"/>
                <a:sym typeface="Nunito"/>
              </a:rPr>
              <a:t>RESULTS</a:t>
            </a:r>
            <a:r>
              <a:rPr lang="en-US" sz="4800" b="1" dirty="0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</p:txBody>
      </p:sp>
      <p:sp>
        <p:nvSpPr>
          <p:cNvPr id="21" name="Shape 199"/>
          <p:cNvSpPr txBox="1"/>
          <p:nvPr/>
        </p:nvSpPr>
        <p:spPr>
          <a:xfrm>
            <a:off x="481824" y="1917096"/>
            <a:ext cx="5571883" cy="77967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How easy did you find the app to learn?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 dirty="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" name="Shape 200"/>
          <p:cNvSpPr txBox="1"/>
          <p:nvPr/>
        </p:nvSpPr>
        <p:spPr>
          <a:xfrm>
            <a:off x="242490" y="6485504"/>
            <a:ext cx="5968804" cy="30453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Fairly continuous distribution of opinions about easy of learning</a:t>
            </a: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Users were not confident that they immediately understood how to use the app</a:t>
            </a:r>
          </a:p>
        </p:txBody>
      </p:sp>
      <p:sp>
        <p:nvSpPr>
          <p:cNvPr id="23" name="Shape 179"/>
          <p:cNvSpPr/>
          <p:nvPr/>
        </p:nvSpPr>
        <p:spPr>
          <a:xfrm>
            <a:off x="242490" y="2543438"/>
            <a:ext cx="5968804" cy="3719576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179"/>
          <p:cNvSpPr/>
          <p:nvPr/>
        </p:nvSpPr>
        <p:spPr>
          <a:xfrm>
            <a:off x="6792798" y="2555964"/>
            <a:ext cx="5968804" cy="3719576"/>
          </a:xfrm>
          <a:prstGeom prst="rect">
            <a:avLst/>
          </a:prstGeom>
          <a:noFill/>
          <a:ln w="19050" cap="flat" cmpd="sng">
            <a:solidFill>
              <a:srgbClr val="999999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08"/>
          <p:cNvSpPr txBox="1"/>
          <p:nvPr/>
        </p:nvSpPr>
        <p:spPr>
          <a:xfrm>
            <a:off x="6792797" y="6485504"/>
            <a:ext cx="5968805" cy="20557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90000"/>
              </a:lnSpc>
              <a:spcBef>
                <a:spcPts val="180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“Give Help” task had the fewest errors and averaged the shortest amount of time for task completion</a:t>
            </a:r>
          </a:p>
        </p:txBody>
      </p:sp>
      <p:sp>
        <p:nvSpPr>
          <p:cNvPr id="27" name="Shape 199"/>
          <p:cNvSpPr txBox="1"/>
          <p:nvPr/>
        </p:nvSpPr>
        <p:spPr>
          <a:xfrm>
            <a:off x="6949261" y="1778308"/>
            <a:ext cx="5571883" cy="77967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Task comparison metrics</a:t>
            </a:r>
          </a:p>
          <a:p>
            <a:pPr lvl="0" algn="ctr" rtl="0">
              <a:spcBef>
                <a:spcPts val="0"/>
              </a:spcBef>
              <a:buNone/>
            </a:pPr>
            <a:endParaRPr sz="2400" b="1" dirty="0"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44" y="3021115"/>
            <a:ext cx="5831496" cy="315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7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997850" y="1580296"/>
            <a:ext cx="11056200" cy="901800"/>
          </a:xfrm>
          <a:prstGeom prst="roundRect">
            <a:avLst>
              <a:gd name="adj" fmla="val 16667"/>
            </a:avLst>
          </a:prstGeom>
          <a:solidFill>
            <a:srgbClr val="D0D1D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979250" y="1747253"/>
            <a:ext cx="11056200" cy="7203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 dirty="0">
              <a:solidFill>
                <a:srgbClr val="9E9E9E"/>
              </a:solidFill>
              <a:latin typeface="Nunito"/>
              <a:ea typeface="Nunito"/>
              <a:cs typeface="Nunito"/>
              <a:sym typeface="Nunito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4800" b="1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CONCLUSIONS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4289100" y="2928977"/>
            <a:ext cx="7764900" cy="56012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90000"/>
              </a:lnSpc>
              <a:spcBef>
                <a:spcPts val="180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Use “Give Help” function to help redesign other features</a:t>
            </a:r>
          </a:p>
          <a:p>
            <a:pPr lvl="0" rtl="0">
              <a:lnSpc>
                <a:spcPct val="90000"/>
              </a:lnSpc>
              <a:spcBef>
                <a:spcPts val="1800"/>
              </a:spcBef>
              <a:buNone/>
            </a:pPr>
            <a:endParaRPr sz="2400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Speed is most important, so any redesign should keep that in mind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2400" dirty="0">
              <a:solidFill>
                <a:schemeClr val="tx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81000" algn="just" rtl="0">
              <a:lnSpc>
                <a:spcPct val="115000"/>
              </a:lnSpc>
              <a:spcBef>
                <a:spcPts val="0"/>
              </a:spcBef>
              <a:buClr>
                <a:srgbClr val="999999"/>
              </a:buClr>
              <a:buSzPct val="100000"/>
              <a:buFont typeface="Nunito"/>
              <a:buChar char="●"/>
            </a:pPr>
            <a:r>
              <a:rPr lang="en-US" sz="2400" dirty="0" err="1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Skinput</a:t>
            </a:r>
            <a:r>
              <a:rPr lang="en-US" sz="2400" dirty="0">
                <a:solidFill>
                  <a:schemeClr val="tx1"/>
                </a:solidFill>
                <a:latin typeface="Nunito"/>
                <a:ea typeface="Nunito"/>
                <a:cs typeface="Nunito"/>
                <a:sym typeface="Nunito"/>
              </a:rPr>
              <a:t> demonstration was well-received and should definitely be integrated</a:t>
            </a: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849" y="3355953"/>
            <a:ext cx="2637249" cy="225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372</Words>
  <Application>Microsoft Office PowerPoint</Application>
  <PresentationFormat>Custom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Helvetica</vt:lpstr>
      <vt:lpstr>Helvetica Neue</vt:lpstr>
      <vt:lpstr>Arial</vt:lpstr>
      <vt:lpstr>Nunito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 Frye</dc:creator>
  <cp:lastModifiedBy>Lina</cp:lastModifiedBy>
  <cp:revision>9</cp:revision>
  <dcterms:modified xsi:type="dcterms:W3CDTF">2016-12-05T16:13:09Z</dcterms:modified>
</cp:coreProperties>
</file>